
<file path=[Content_Types].xml><?xml version="1.0" encoding="utf-8"?>
<Types xmlns="http://schemas.openxmlformats.org/package/2006/content-types">
  <Default Extension="png" ContentType="image/png"/>
  <Default Extension="tmp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2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716" r:id="rId1"/>
    <p:sldMasterId id="2147483798" r:id="rId2"/>
    <p:sldMasterId id="2147483757" r:id="rId3"/>
  </p:sldMasterIdLst>
  <p:notesMasterIdLst>
    <p:notesMasterId r:id="rId17"/>
  </p:notesMasterIdLst>
  <p:sldIdLst>
    <p:sldId id="531" r:id="rId4"/>
    <p:sldId id="510" r:id="rId5"/>
    <p:sldId id="527" r:id="rId6"/>
    <p:sldId id="528" r:id="rId7"/>
    <p:sldId id="529" r:id="rId8"/>
    <p:sldId id="472" r:id="rId9"/>
    <p:sldId id="518" r:id="rId10"/>
    <p:sldId id="525" r:id="rId11"/>
    <p:sldId id="521" r:id="rId12"/>
    <p:sldId id="530" r:id="rId13"/>
    <p:sldId id="507" r:id="rId14"/>
    <p:sldId id="501" r:id="rId15"/>
    <p:sldId id="532" r:id="rId16"/>
  </p:sldIdLst>
  <p:sldSz cx="9144000" cy="5143500" type="screen16x9"/>
  <p:notesSz cx="6858000" cy="9144000"/>
  <p:embeddedFontLs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Microsoft JhengHei" pitchFamily="34" charset="-120"/>
      <p:regular r:id="rId22"/>
      <p:bold r:id="rId23"/>
    </p:embeddedFont>
    <p:embeddedFont>
      <p:font typeface="黑体" pitchFamily="49" charset="-122"/>
      <p:regular r:id="rId24"/>
    </p:embeddedFont>
    <p:embeddedFont>
      <p:font typeface="幼圆" pitchFamily="49" charset="-122"/>
      <p:regular r:id="rId25"/>
    </p:embeddedFont>
    <p:embeddedFont>
      <p:font typeface="楷体" pitchFamily="49" charset="-122"/>
      <p:regular r:id="rId26"/>
    </p:embeddedFont>
    <p:embeddedFont>
      <p:font typeface="微软雅黑" pitchFamily="34" charset="-122"/>
      <p:regular r:id="rId27"/>
      <p:bold r:id="rId28"/>
    </p:embeddedFont>
  </p:embeddedFont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6600"/>
    <a:srgbClr val="009900"/>
    <a:srgbClr val="0000FF"/>
    <a:srgbClr val="AFF22A"/>
    <a:srgbClr val="FF9933"/>
    <a:srgbClr val="FFFFFF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110" d="100"/>
          <a:sy n="110" d="100"/>
        </p:scale>
        <p:origin x="-372" y="-216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4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font" Target="fonts/font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7.fntdata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10" Type="http://schemas.openxmlformats.org/officeDocument/2006/relationships/slide" Target="slides/slide7.xml"/><Relationship Id="rId19" Type="http://schemas.openxmlformats.org/officeDocument/2006/relationships/font" Target="fonts/font2.fntdata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EEE99F-4578-487E-8BA5-571807A29C05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14E0CF9-D8C9-4A7C-BB21-5B636C65E8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3972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4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891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8E11B41-EFA3-4B42-B615-E5824596BF6C}" type="slidenum">
              <a:rPr lang="zh-CN" altLang="en-US" sz="1200">
                <a:solidFill>
                  <a:srgbClr val="000000"/>
                </a:solidFill>
                <a:latin typeface="Calibri" pitchFamily="34" charset="0"/>
                <a:ea typeface="宋体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zh-CN" sz="1200">
              <a:solidFill>
                <a:srgbClr val="000000"/>
              </a:solidFill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346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84244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6196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7339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4998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5330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062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9490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5408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8850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6583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1578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1918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2081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700028278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5425514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197629454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5672118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2156920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644198502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606715124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85557603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8663254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9469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844736433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341039411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369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1855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4654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1118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5989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3339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6472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1175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3321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1504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7088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9828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6741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3649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1877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6281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9946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4335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8642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272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3623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32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5777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0636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5858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2745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9071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5380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6418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3190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7458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022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2336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7697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819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816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8522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6794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0747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6202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5099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3753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7229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0153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8513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9811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2975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63572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4945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4146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8529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6619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5688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070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5456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6956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558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3604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5503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693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7685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858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883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925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350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15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149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405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456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665013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083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2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83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179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42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140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90880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69802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484517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756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167993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22830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87846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459679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94628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12936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87266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10152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2678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8364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8815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0979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6991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7736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329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4814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9483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8517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1877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1990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9152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4086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274412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7149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2931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2751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4623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5099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1722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318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7781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3458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7099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85793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4522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2660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0744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2525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084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2974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8102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5200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5447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1041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" Target="../slides/slid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8.xml"/><Relationship Id="rId18" Type="http://schemas.openxmlformats.org/officeDocument/2006/relationships/slideLayout" Target="../slideLayouts/slideLayout73.xml"/><Relationship Id="rId26" Type="http://schemas.openxmlformats.org/officeDocument/2006/relationships/slideLayout" Target="../slideLayouts/slideLayout81.xml"/><Relationship Id="rId39" Type="http://schemas.openxmlformats.org/officeDocument/2006/relationships/slideLayout" Target="../slideLayouts/slideLayout94.xml"/><Relationship Id="rId21" Type="http://schemas.openxmlformats.org/officeDocument/2006/relationships/slideLayout" Target="../slideLayouts/slideLayout76.xml"/><Relationship Id="rId34" Type="http://schemas.openxmlformats.org/officeDocument/2006/relationships/slideLayout" Target="../slideLayouts/slideLayout89.xml"/><Relationship Id="rId42" Type="http://schemas.openxmlformats.org/officeDocument/2006/relationships/slideLayout" Target="../slideLayouts/slideLayout97.xml"/><Relationship Id="rId47" Type="http://schemas.openxmlformats.org/officeDocument/2006/relationships/slideLayout" Target="../slideLayouts/slideLayout102.xml"/><Relationship Id="rId50" Type="http://schemas.openxmlformats.org/officeDocument/2006/relationships/slideLayout" Target="../slideLayouts/slideLayout105.xml"/><Relationship Id="rId55" Type="http://schemas.openxmlformats.org/officeDocument/2006/relationships/slideLayout" Target="../slideLayouts/slideLayout110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17" Type="http://schemas.openxmlformats.org/officeDocument/2006/relationships/slideLayout" Target="../slideLayouts/slideLayout72.xml"/><Relationship Id="rId25" Type="http://schemas.openxmlformats.org/officeDocument/2006/relationships/slideLayout" Target="../slideLayouts/slideLayout80.xml"/><Relationship Id="rId33" Type="http://schemas.openxmlformats.org/officeDocument/2006/relationships/slideLayout" Target="../slideLayouts/slideLayout88.xml"/><Relationship Id="rId38" Type="http://schemas.openxmlformats.org/officeDocument/2006/relationships/slideLayout" Target="../slideLayouts/slideLayout93.xml"/><Relationship Id="rId46" Type="http://schemas.openxmlformats.org/officeDocument/2006/relationships/slideLayout" Target="../slideLayouts/slideLayout101.xml"/><Relationship Id="rId2" Type="http://schemas.openxmlformats.org/officeDocument/2006/relationships/slideLayout" Target="../slideLayouts/slideLayout57.xml"/><Relationship Id="rId16" Type="http://schemas.openxmlformats.org/officeDocument/2006/relationships/slideLayout" Target="../slideLayouts/slideLayout71.xml"/><Relationship Id="rId20" Type="http://schemas.openxmlformats.org/officeDocument/2006/relationships/slideLayout" Target="../slideLayouts/slideLayout75.xml"/><Relationship Id="rId29" Type="http://schemas.openxmlformats.org/officeDocument/2006/relationships/slideLayout" Target="../slideLayouts/slideLayout84.xml"/><Relationship Id="rId41" Type="http://schemas.openxmlformats.org/officeDocument/2006/relationships/slideLayout" Target="../slideLayouts/slideLayout96.xml"/><Relationship Id="rId54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24" Type="http://schemas.openxmlformats.org/officeDocument/2006/relationships/slideLayout" Target="../slideLayouts/slideLayout79.xml"/><Relationship Id="rId32" Type="http://schemas.openxmlformats.org/officeDocument/2006/relationships/slideLayout" Target="../slideLayouts/slideLayout87.xml"/><Relationship Id="rId37" Type="http://schemas.openxmlformats.org/officeDocument/2006/relationships/slideLayout" Target="../slideLayouts/slideLayout92.xml"/><Relationship Id="rId40" Type="http://schemas.openxmlformats.org/officeDocument/2006/relationships/slideLayout" Target="../slideLayouts/slideLayout95.xml"/><Relationship Id="rId45" Type="http://schemas.openxmlformats.org/officeDocument/2006/relationships/slideLayout" Target="../slideLayouts/slideLayout100.xml"/><Relationship Id="rId53" Type="http://schemas.openxmlformats.org/officeDocument/2006/relationships/slideLayout" Target="../slideLayouts/slideLayout108.xml"/><Relationship Id="rId58" Type="http://schemas.openxmlformats.org/officeDocument/2006/relationships/image" Target="../media/image2.png"/><Relationship Id="rId5" Type="http://schemas.openxmlformats.org/officeDocument/2006/relationships/slideLayout" Target="../slideLayouts/slideLayout60.xml"/><Relationship Id="rId15" Type="http://schemas.openxmlformats.org/officeDocument/2006/relationships/slideLayout" Target="../slideLayouts/slideLayout70.xml"/><Relationship Id="rId23" Type="http://schemas.openxmlformats.org/officeDocument/2006/relationships/slideLayout" Target="../slideLayouts/slideLayout78.xml"/><Relationship Id="rId28" Type="http://schemas.openxmlformats.org/officeDocument/2006/relationships/slideLayout" Target="../slideLayouts/slideLayout83.xml"/><Relationship Id="rId36" Type="http://schemas.openxmlformats.org/officeDocument/2006/relationships/slideLayout" Target="../slideLayouts/slideLayout91.xml"/><Relationship Id="rId49" Type="http://schemas.openxmlformats.org/officeDocument/2006/relationships/slideLayout" Target="../slideLayouts/slideLayout104.xml"/><Relationship Id="rId57" Type="http://schemas.openxmlformats.org/officeDocument/2006/relationships/image" Target="../media/image1.png"/><Relationship Id="rId10" Type="http://schemas.openxmlformats.org/officeDocument/2006/relationships/slideLayout" Target="../slideLayouts/slideLayout65.xml"/><Relationship Id="rId19" Type="http://schemas.openxmlformats.org/officeDocument/2006/relationships/slideLayout" Target="../slideLayouts/slideLayout74.xml"/><Relationship Id="rId31" Type="http://schemas.openxmlformats.org/officeDocument/2006/relationships/slideLayout" Target="../slideLayouts/slideLayout86.xml"/><Relationship Id="rId44" Type="http://schemas.openxmlformats.org/officeDocument/2006/relationships/slideLayout" Target="../slideLayouts/slideLayout99.xml"/><Relationship Id="rId52" Type="http://schemas.openxmlformats.org/officeDocument/2006/relationships/slideLayout" Target="../slideLayouts/slideLayout107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slideLayout" Target="../slideLayouts/slideLayout69.xml"/><Relationship Id="rId22" Type="http://schemas.openxmlformats.org/officeDocument/2006/relationships/slideLayout" Target="../slideLayouts/slideLayout77.xml"/><Relationship Id="rId27" Type="http://schemas.openxmlformats.org/officeDocument/2006/relationships/slideLayout" Target="../slideLayouts/slideLayout82.xml"/><Relationship Id="rId30" Type="http://schemas.openxmlformats.org/officeDocument/2006/relationships/slideLayout" Target="../slideLayouts/slideLayout85.xml"/><Relationship Id="rId35" Type="http://schemas.openxmlformats.org/officeDocument/2006/relationships/slideLayout" Target="../slideLayouts/slideLayout90.xml"/><Relationship Id="rId43" Type="http://schemas.openxmlformats.org/officeDocument/2006/relationships/slideLayout" Target="../slideLayouts/slideLayout98.xml"/><Relationship Id="rId48" Type="http://schemas.openxmlformats.org/officeDocument/2006/relationships/slideLayout" Target="../slideLayouts/slideLayout103.xml"/><Relationship Id="rId56" Type="http://schemas.openxmlformats.org/officeDocument/2006/relationships/theme" Target="../theme/theme2.xml"/><Relationship Id="rId8" Type="http://schemas.openxmlformats.org/officeDocument/2006/relationships/slideLayout" Target="../slideLayouts/slideLayout63.xml"/><Relationship Id="rId51" Type="http://schemas.openxmlformats.org/officeDocument/2006/relationships/slideLayout" Target="../slideLayouts/slideLayout106.xml"/><Relationship Id="rId3" Type="http://schemas.openxmlformats.org/officeDocument/2006/relationships/slideLayout" Target="../slideLayouts/slideLayout5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slideLayout" Target="../slideLayouts/slideLayout123.xml"/><Relationship Id="rId18" Type="http://schemas.openxmlformats.org/officeDocument/2006/relationships/slideLayout" Target="../slideLayouts/slideLayout128.xml"/><Relationship Id="rId26" Type="http://schemas.openxmlformats.org/officeDocument/2006/relationships/slideLayout" Target="../slideLayouts/slideLayout136.xml"/><Relationship Id="rId39" Type="http://schemas.openxmlformats.org/officeDocument/2006/relationships/slideLayout" Target="../slideLayouts/slideLayout149.xml"/><Relationship Id="rId3" Type="http://schemas.openxmlformats.org/officeDocument/2006/relationships/slideLayout" Target="../slideLayouts/slideLayout113.xml"/><Relationship Id="rId21" Type="http://schemas.openxmlformats.org/officeDocument/2006/relationships/slideLayout" Target="../slideLayouts/slideLayout131.xml"/><Relationship Id="rId34" Type="http://schemas.openxmlformats.org/officeDocument/2006/relationships/slideLayout" Target="../slideLayouts/slideLayout144.xml"/><Relationship Id="rId42" Type="http://schemas.openxmlformats.org/officeDocument/2006/relationships/image" Target="../media/image2.png"/><Relationship Id="rId7" Type="http://schemas.openxmlformats.org/officeDocument/2006/relationships/slideLayout" Target="../slideLayouts/slideLayout117.xml"/><Relationship Id="rId12" Type="http://schemas.openxmlformats.org/officeDocument/2006/relationships/slideLayout" Target="../slideLayouts/slideLayout122.xml"/><Relationship Id="rId17" Type="http://schemas.openxmlformats.org/officeDocument/2006/relationships/slideLayout" Target="../slideLayouts/slideLayout127.xml"/><Relationship Id="rId25" Type="http://schemas.openxmlformats.org/officeDocument/2006/relationships/slideLayout" Target="../slideLayouts/slideLayout135.xml"/><Relationship Id="rId33" Type="http://schemas.openxmlformats.org/officeDocument/2006/relationships/slideLayout" Target="../slideLayouts/slideLayout143.xml"/><Relationship Id="rId38" Type="http://schemas.openxmlformats.org/officeDocument/2006/relationships/slideLayout" Target="../slideLayouts/slideLayout148.xml"/><Relationship Id="rId2" Type="http://schemas.openxmlformats.org/officeDocument/2006/relationships/slideLayout" Target="../slideLayouts/slideLayout112.xml"/><Relationship Id="rId16" Type="http://schemas.openxmlformats.org/officeDocument/2006/relationships/slideLayout" Target="../slideLayouts/slideLayout126.xml"/><Relationship Id="rId20" Type="http://schemas.openxmlformats.org/officeDocument/2006/relationships/slideLayout" Target="../slideLayouts/slideLayout130.xml"/><Relationship Id="rId29" Type="http://schemas.openxmlformats.org/officeDocument/2006/relationships/slideLayout" Target="../slideLayouts/slideLayout139.xml"/><Relationship Id="rId41" Type="http://schemas.openxmlformats.org/officeDocument/2006/relationships/theme" Target="../theme/theme3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24" Type="http://schemas.openxmlformats.org/officeDocument/2006/relationships/slideLayout" Target="../slideLayouts/slideLayout134.xml"/><Relationship Id="rId32" Type="http://schemas.openxmlformats.org/officeDocument/2006/relationships/slideLayout" Target="../slideLayouts/slideLayout142.xml"/><Relationship Id="rId37" Type="http://schemas.openxmlformats.org/officeDocument/2006/relationships/slideLayout" Target="../slideLayouts/slideLayout147.xml"/><Relationship Id="rId40" Type="http://schemas.openxmlformats.org/officeDocument/2006/relationships/slideLayout" Target="../slideLayouts/slideLayout150.xml"/><Relationship Id="rId5" Type="http://schemas.openxmlformats.org/officeDocument/2006/relationships/slideLayout" Target="../slideLayouts/slideLayout115.xml"/><Relationship Id="rId15" Type="http://schemas.openxmlformats.org/officeDocument/2006/relationships/slideLayout" Target="../slideLayouts/slideLayout125.xml"/><Relationship Id="rId23" Type="http://schemas.openxmlformats.org/officeDocument/2006/relationships/slideLayout" Target="../slideLayouts/slideLayout133.xml"/><Relationship Id="rId28" Type="http://schemas.openxmlformats.org/officeDocument/2006/relationships/slideLayout" Target="../slideLayouts/slideLayout138.xml"/><Relationship Id="rId36" Type="http://schemas.openxmlformats.org/officeDocument/2006/relationships/slideLayout" Target="../slideLayouts/slideLayout146.xml"/><Relationship Id="rId10" Type="http://schemas.openxmlformats.org/officeDocument/2006/relationships/slideLayout" Target="../slideLayouts/slideLayout120.xml"/><Relationship Id="rId19" Type="http://schemas.openxmlformats.org/officeDocument/2006/relationships/slideLayout" Target="../slideLayouts/slideLayout129.xml"/><Relationship Id="rId31" Type="http://schemas.openxmlformats.org/officeDocument/2006/relationships/slideLayout" Target="../slideLayouts/slideLayout141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Relationship Id="rId14" Type="http://schemas.openxmlformats.org/officeDocument/2006/relationships/slideLayout" Target="../slideLayouts/slideLayout124.xml"/><Relationship Id="rId22" Type="http://schemas.openxmlformats.org/officeDocument/2006/relationships/slideLayout" Target="../slideLayouts/slideLayout132.xml"/><Relationship Id="rId27" Type="http://schemas.openxmlformats.org/officeDocument/2006/relationships/slideLayout" Target="../slideLayouts/slideLayout137.xml"/><Relationship Id="rId30" Type="http://schemas.openxmlformats.org/officeDocument/2006/relationships/slideLayout" Target="../slideLayouts/slideLayout140.xml"/><Relationship Id="rId35" Type="http://schemas.openxmlformats.org/officeDocument/2006/relationships/slideLayout" Target="../slideLayouts/slideLayout145.xml"/><Relationship Id="rId4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列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一步计算方程解决实际问题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8028384" y="4793319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59" action="ppaction://hlinksldjump"/>
            </p:cNvPr>
            <p:cNvPicPr>
              <a:picLocks noChangeAspect="1"/>
            </p:cNvPicPr>
            <p:nvPr/>
          </p:nvPicPr>
          <p:blipFill>
            <a:blip r:embed="rId6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5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30830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  <p:sldLayoutId id="2147483728" r:id="rId12"/>
    <p:sldLayoutId id="2147483729" r:id="rId13"/>
    <p:sldLayoutId id="2147483730" r:id="rId14"/>
    <p:sldLayoutId id="2147483731" r:id="rId15"/>
    <p:sldLayoutId id="2147483732" r:id="rId16"/>
    <p:sldLayoutId id="2147483733" r:id="rId17"/>
    <p:sldLayoutId id="2147483734" r:id="rId18"/>
    <p:sldLayoutId id="2147483735" r:id="rId19"/>
    <p:sldLayoutId id="2147483736" r:id="rId20"/>
    <p:sldLayoutId id="2147483737" r:id="rId21"/>
    <p:sldLayoutId id="2147483738" r:id="rId22"/>
    <p:sldLayoutId id="2147483739" r:id="rId23"/>
    <p:sldLayoutId id="2147483740" r:id="rId24"/>
    <p:sldLayoutId id="2147483741" r:id="rId25"/>
    <p:sldLayoutId id="2147483742" r:id="rId26"/>
    <p:sldLayoutId id="2147483743" r:id="rId27"/>
    <p:sldLayoutId id="2147483744" r:id="rId28"/>
    <p:sldLayoutId id="2147483745" r:id="rId29"/>
    <p:sldLayoutId id="2147483746" r:id="rId30"/>
    <p:sldLayoutId id="2147483747" r:id="rId31"/>
    <p:sldLayoutId id="2147483748" r:id="rId32"/>
    <p:sldLayoutId id="2147483749" r:id="rId33"/>
    <p:sldLayoutId id="2147483750" r:id="rId34"/>
    <p:sldLayoutId id="2147483751" r:id="rId35"/>
    <p:sldLayoutId id="2147483752" r:id="rId36"/>
    <p:sldLayoutId id="2147483753" r:id="rId37"/>
    <p:sldLayoutId id="2147483754" r:id="rId38"/>
    <p:sldLayoutId id="2147483755" r:id="rId39"/>
    <p:sldLayoutId id="2147483756" r:id="rId40"/>
    <p:sldLayoutId id="2147483715" r:id="rId41"/>
    <p:sldLayoutId id="2147483676" r:id="rId42"/>
    <p:sldLayoutId id="2147483677" r:id="rId43"/>
    <p:sldLayoutId id="2147483678" r:id="rId44"/>
    <p:sldLayoutId id="2147483679" r:id="rId45"/>
    <p:sldLayoutId id="2147483680" r:id="rId46"/>
    <p:sldLayoutId id="2147483681" r:id="rId47"/>
    <p:sldLayoutId id="2147483682" r:id="rId48"/>
    <p:sldLayoutId id="2147483707" r:id="rId49"/>
    <p:sldLayoutId id="2147483708" r:id="rId50"/>
    <p:sldLayoutId id="2147483709" r:id="rId51"/>
    <p:sldLayoutId id="2147483710" r:id="rId52"/>
    <p:sldLayoutId id="2147483711" r:id="rId53"/>
    <p:sldLayoutId id="2147483712" r:id="rId54"/>
    <p:sldLayoutId id="2147483713" r:id="rId5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列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一步计算方程解决实际问题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278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  <p:sldLayoutId id="2147483810" r:id="rId12"/>
    <p:sldLayoutId id="2147483811" r:id="rId13"/>
    <p:sldLayoutId id="2147483812" r:id="rId14"/>
    <p:sldLayoutId id="2147483813" r:id="rId15"/>
    <p:sldLayoutId id="2147483814" r:id="rId16"/>
    <p:sldLayoutId id="2147483815" r:id="rId17"/>
    <p:sldLayoutId id="2147483816" r:id="rId18"/>
    <p:sldLayoutId id="2147483817" r:id="rId19"/>
    <p:sldLayoutId id="2147483818" r:id="rId20"/>
    <p:sldLayoutId id="2147483819" r:id="rId21"/>
    <p:sldLayoutId id="2147483820" r:id="rId22"/>
    <p:sldLayoutId id="2147483821" r:id="rId23"/>
    <p:sldLayoutId id="2147483822" r:id="rId24"/>
    <p:sldLayoutId id="2147483823" r:id="rId25"/>
    <p:sldLayoutId id="2147483824" r:id="rId26"/>
    <p:sldLayoutId id="2147483825" r:id="rId27"/>
    <p:sldLayoutId id="2147483826" r:id="rId28"/>
    <p:sldLayoutId id="2147483827" r:id="rId29"/>
    <p:sldLayoutId id="2147483828" r:id="rId30"/>
    <p:sldLayoutId id="2147483829" r:id="rId31"/>
    <p:sldLayoutId id="2147483830" r:id="rId32"/>
    <p:sldLayoutId id="2147483831" r:id="rId33"/>
    <p:sldLayoutId id="2147483832" r:id="rId34"/>
    <p:sldLayoutId id="2147483833" r:id="rId35"/>
    <p:sldLayoutId id="2147483834" r:id="rId36"/>
    <p:sldLayoutId id="2147483835" r:id="rId37"/>
    <p:sldLayoutId id="2147483836" r:id="rId38"/>
    <p:sldLayoutId id="2147483837" r:id="rId39"/>
    <p:sldLayoutId id="2147483838" r:id="rId40"/>
    <p:sldLayoutId id="2147483839" r:id="rId41"/>
    <p:sldLayoutId id="2147483840" r:id="rId42"/>
    <p:sldLayoutId id="2147483841" r:id="rId43"/>
    <p:sldLayoutId id="2147483842" r:id="rId44"/>
    <p:sldLayoutId id="2147483843" r:id="rId45"/>
    <p:sldLayoutId id="2147483844" r:id="rId46"/>
    <p:sldLayoutId id="2147483845" r:id="rId47"/>
    <p:sldLayoutId id="2147483846" r:id="rId48"/>
    <p:sldLayoutId id="2147483847" r:id="rId49"/>
    <p:sldLayoutId id="2147483848" r:id="rId50"/>
    <p:sldLayoutId id="2147483849" r:id="rId51"/>
    <p:sldLayoutId id="2147483850" r:id="rId52"/>
    <p:sldLayoutId id="2147483851" r:id="rId53"/>
    <p:sldLayoutId id="2147483852" r:id="rId54"/>
    <p:sldLayoutId id="2147483853" r:id="rId5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认识</a:t>
            </a:r>
            <a:r>
              <a:rPr lang="en-US" altLang="zh-CN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100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以内的数 面积的含义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7737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  <p:sldLayoutId id="2147483769" r:id="rId12"/>
    <p:sldLayoutId id="2147483770" r:id="rId13"/>
    <p:sldLayoutId id="2147483771" r:id="rId14"/>
    <p:sldLayoutId id="2147483772" r:id="rId15"/>
    <p:sldLayoutId id="2147483773" r:id="rId16"/>
    <p:sldLayoutId id="2147483774" r:id="rId17"/>
    <p:sldLayoutId id="2147483775" r:id="rId18"/>
    <p:sldLayoutId id="2147483776" r:id="rId19"/>
    <p:sldLayoutId id="2147483777" r:id="rId20"/>
    <p:sldLayoutId id="2147483778" r:id="rId21"/>
    <p:sldLayoutId id="2147483779" r:id="rId22"/>
    <p:sldLayoutId id="2147483780" r:id="rId23"/>
    <p:sldLayoutId id="2147483781" r:id="rId24"/>
    <p:sldLayoutId id="2147483782" r:id="rId25"/>
    <p:sldLayoutId id="2147483783" r:id="rId26"/>
    <p:sldLayoutId id="2147483784" r:id="rId27"/>
    <p:sldLayoutId id="2147483785" r:id="rId28"/>
    <p:sldLayoutId id="2147483786" r:id="rId29"/>
    <p:sldLayoutId id="2147483787" r:id="rId30"/>
    <p:sldLayoutId id="2147483788" r:id="rId31"/>
    <p:sldLayoutId id="2147483789" r:id="rId32"/>
    <p:sldLayoutId id="2147483790" r:id="rId33"/>
    <p:sldLayoutId id="2147483791" r:id="rId34"/>
    <p:sldLayoutId id="2147483792" r:id="rId35"/>
    <p:sldLayoutId id="2147483793" r:id="rId36"/>
    <p:sldLayoutId id="2147483794" r:id="rId37"/>
    <p:sldLayoutId id="2147483795" r:id="rId38"/>
    <p:sldLayoutId id="2147483796" r:id="rId39"/>
    <p:sldLayoutId id="2147483797" r:id="rId40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3.xml"/><Relationship Id="rId7" Type="http://schemas.openxmlformats.org/officeDocument/2006/relationships/slide" Target="slide12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2.xml"/><Relationship Id="rId6" Type="http://schemas.openxmlformats.org/officeDocument/2006/relationships/slide" Target="slide11.xml"/><Relationship Id="rId5" Type="http://schemas.openxmlformats.org/officeDocument/2006/relationships/image" Target="../media/image4.emf"/><Relationship Id="rId4" Type="http://schemas.openxmlformats.org/officeDocument/2006/relationships/slide" Target="slide2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1.jpeg"/><Relationship Id="rId7" Type="http://schemas.openxmlformats.org/officeDocument/2006/relationships/image" Target="../media/image14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jpeg"/><Relationship Id="rId5" Type="http://schemas.openxmlformats.org/officeDocument/2006/relationships/image" Target="../media/image13.tmp"/><Relationship Id="rId10" Type="http://schemas.openxmlformats.org/officeDocument/2006/relationships/image" Target="../media/image17.jpeg"/><Relationship Id="rId4" Type="http://schemas.openxmlformats.org/officeDocument/2006/relationships/image" Target="../media/image12.pn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jpeg"/><Relationship Id="rId5" Type="http://schemas.openxmlformats.org/officeDocument/2006/relationships/image" Target="../media/image13.tmp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E2708353-C4D7-804E-88BA-9C93F6810BF1}"/>
                </a:ext>
              </a:extLst>
            </p:cNvPr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800"/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数学  五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下册</a:t>
                </a:r>
              </a:p>
            </p:txBody>
          </p:sp>
          <p:cxnSp>
            <p:nvCxnSpPr>
              <p:cNvPr id="8" name="直线连接符 4">
                <a:extLst>
                  <a:ext uri="{FF2B5EF4-FFF2-40B4-BE49-F238E27FC236}">
                    <a16:creationId xmlns="" xmlns:a16="http://schemas.microsoft.com/office/drawing/2014/main" id="{1E311F30-AE0E-1142-B8F8-A01097144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  <a:extLst>
              <a:ext uri="{FF2B5EF4-FFF2-40B4-BE49-F238E27FC236}">
                <a16:creationId xmlns="" xmlns:a16="http://schemas.microsoft.com/office/drawing/2014/main" id="{C5E52B34-5C53-2E45-95C1-78E377A38780}"/>
              </a:ext>
            </a:extLst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0" name="单圆角矩形 9">
            <a:hlinkClick r:id="rId2" action="ppaction://hlinksldjump"/>
            <a:extLst>
              <a:ext uri="{FF2B5EF4-FFF2-40B4-BE49-F238E27FC236}">
                <a16:creationId xmlns="" xmlns:a16="http://schemas.microsoft.com/office/drawing/2014/main" id="{A7F1D9EF-3316-7D4F-B483-9E0FEE52FEB5}"/>
              </a:ext>
            </a:extLst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1" name="单圆角矩形 10">
            <a:hlinkClick r:id="" action="ppaction://noaction"/>
            <a:extLst>
              <a:ext uri="{FF2B5EF4-FFF2-40B4-BE49-F238E27FC236}">
                <a16:creationId xmlns="" xmlns:a16="http://schemas.microsoft.com/office/drawing/2014/main" id="{ADFE2713-38A2-5B46-8BD5-90224BE2A534}"/>
              </a:ext>
            </a:extLst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2" name="单圆角矩形 11">
            <a:hlinkClick r:id="rId3" action="ppaction://hlinksldjump"/>
            <a:extLst>
              <a:ext uri="{FF2B5EF4-FFF2-40B4-BE49-F238E27FC236}">
                <a16:creationId xmlns="" xmlns:a16="http://schemas.microsoft.com/office/drawing/2014/main" id="{D6576F15-FC59-F645-B9BB-99A40650AF2C}"/>
              </a:ext>
            </a:extLst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3" name="单圆角矩形 12">
            <a:hlinkClick r:id="rId4" action="ppaction://hlinksldjump"/>
            <a:extLst>
              <a:ext uri="{FF2B5EF4-FFF2-40B4-BE49-F238E27FC236}">
                <a16:creationId xmlns="" xmlns:a16="http://schemas.microsoft.com/office/drawing/2014/main" id="{14484992-177A-7B4A-A42C-270BAA3F58F1}"/>
              </a:ext>
            </a:extLst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63823" y="1200547"/>
            <a:ext cx="7604699" cy="173124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列</a:t>
            </a:r>
            <a:r>
              <a:rPr lang="zh-CN" altLang="en-US" sz="5400" b="1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一步计算</a:t>
            </a:r>
            <a:r>
              <a:rPr lang="zh-CN" altLang="en-US" sz="54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方程解决实际问题</a:t>
            </a:r>
            <a:endParaRPr lang="zh-CN" altLang="en-US" sz="54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5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情境导入</a:t>
            </a: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探究新知</a:t>
            </a:r>
          </a:p>
        </p:txBody>
      </p:sp>
      <p:sp>
        <p:nvSpPr>
          <p:cNvPr id="18" name="圆角矩形 17">
            <a:hlinkClick r:id="rId6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课堂小结</a:t>
            </a:r>
          </a:p>
        </p:txBody>
      </p:sp>
      <p:sp>
        <p:nvSpPr>
          <p:cNvPr id="19" name="圆角矩形 18">
            <a:hlinkClick r:id="rId7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课后作业</a:t>
            </a: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96755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4000" b="1" dirty="0" smtClean="0">
                <a:solidFill>
                  <a:srgbClr val="0050AA"/>
                </a:solidFill>
                <a:latin typeface="宋体"/>
              </a:rPr>
              <a:t>简易方程</a:t>
            </a:r>
            <a:endParaRPr lang="zh-CN" altLang="en-US" sz="4000" b="1" dirty="0">
              <a:solidFill>
                <a:srgbClr val="0050AA"/>
              </a:solidFill>
              <a:latin typeface="宋体"/>
            </a:endParaRPr>
          </a:p>
        </p:txBody>
      </p:sp>
      <p:sp>
        <p:nvSpPr>
          <p:cNvPr id="21" name="圆角矩形 20">
            <a:hlinkClick r:id="rId8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课堂练习</a:t>
            </a: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5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kumimoji="1" lang="en-US" altLang="zh-CN" sz="3500" b="1" dirty="0">
                  <a:solidFill>
                    <a:srgbClr val="0050AA"/>
                  </a:solidFill>
                  <a:latin typeface="宋体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9792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55299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9552" y="466814"/>
            <a:ext cx="76099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4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中华人民共和国国旗的长应是宽的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1.5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倍。一面国旗长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144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厘米，宽应是多少厘米？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9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6984461" y="2488866"/>
            <a:ext cx="972967" cy="1153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11"/>
          <p:cNvSpPr txBox="1">
            <a:spLocks noChangeArrowheads="1"/>
          </p:cNvSpPr>
          <p:nvPr/>
        </p:nvSpPr>
        <p:spPr bwMode="auto">
          <a:xfrm>
            <a:off x="2206388" y="2875976"/>
            <a:ext cx="2486025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×1.5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= 144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" name="TextBox 11"/>
          <p:cNvSpPr txBox="1">
            <a:spLocks noChangeArrowheads="1"/>
          </p:cNvSpPr>
          <p:nvPr/>
        </p:nvSpPr>
        <p:spPr bwMode="auto">
          <a:xfrm>
            <a:off x="2000250" y="2355726"/>
            <a:ext cx="3435846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解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：宽应是 </a:t>
            </a:r>
            <a:r>
              <a:rPr lang="en-US" altLang="zh-CN" sz="2400" b="1" i="1" dirty="0" smtClean="0">
                <a:latin typeface="Times New Roman" pitchFamily="18" charset="0"/>
                <a:sym typeface="宋体" pitchFamily="2" charset="-122"/>
              </a:rPr>
              <a:t>x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厘米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3059832" y="3264520"/>
            <a:ext cx="2304256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= 144÷1.5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" name="TextBox 11"/>
          <p:cNvSpPr txBox="1">
            <a:spLocks noChangeArrowheads="1"/>
          </p:cNvSpPr>
          <p:nvPr/>
        </p:nvSpPr>
        <p:spPr bwMode="auto">
          <a:xfrm>
            <a:off x="3059832" y="3651870"/>
            <a:ext cx="1152128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i="1" dirty="0" smtClean="0">
                <a:latin typeface="Times New Roman" pitchFamily="18" charset="0"/>
                <a:sym typeface="宋体" pitchFamily="2" charset="-122"/>
              </a:rPr>
              <a:t>x 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= 96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4" name="TextBox 11"/>
          <p:cNvSpPr txBox="1">
            <a:spLocks noChangeArrowheads="1"/>
          </p:cNvSpPr>
          <p:nvPr/>
        </p:nvSpPr>
        <p:spPr bwMode="auto">
          <a:xfrm>
            <a:off x="2502645" y="4011910"/>
            <a:ext cx="3725539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答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：宽应是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96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厘米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35" name="TextBox 22"/>
          <p:cNvSpPr txBox="1">
            <a:spLocks noChangeArrowheads="1"/>
          </p:cNvSpPr>
          <p:nvPr/>
        </p:nvSpPr>
        <p:spPr bwMode="auto">
          <a:xfrm>
            <a:off x="2231664" y="1606800"/>
            <a:ext cx="25816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宽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×1.5 =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长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66726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1115616" y="1995686"/>
            <a:ext cx="6745207" cy="833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列方程解决实际问题要先</a:t>
            </a:r>
            <a:r>
              <a:rPr lang="en-US" altLang="zh-CN" sz="2400" b="1" dirty="0" err="1" smtClean="0">
                <a:latin typeface="楷体" pitchFamily="49" charset="-122"/>
                <a:ea typeface="楷体" pitchFamily="49" charset="-122"/>
              </a:rPr>
              <a:t>根据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题意找出</a:t>
            </a:r>
            <a:r>
              <a:rPr lang="en-US" altLang="zh-CN" sz="2400" b="1" dirty="0" err="1">
                <a:latin typeface="楷体" pitchFamily="49" charset="-122"/>
                <a:ea typeface="楷体" pitchFamily="49" charset="-122"/>
              </a:rPr>
              <a:t>数量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之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>
              <a:spcBef>
                <a:spcPts val="0"/>
              </a:spcBef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  间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的相等关系</a:t>
            </a:r>
            <a:r>
              <a:rPr 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1115616" y="2892881"/>
            <a:ext cx="676875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再分清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等量关系中的已知量和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未知量，用字母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表示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未知量并列出方程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1187624" y="3694261"/>
            <a:ext cx="52920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解方程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，及时检验，写出答句。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3DC3C1FC-FFBE-B043-8654-5FA138940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798332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0F447194-2000-CB43-9812-4A9B36714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D7253601-E10B-4FDD-BD73-6C4252EB0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720" y="1635646"/>
            <a:ext cx="4861221" cy="167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从教材课后习题中选取；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从课时练中选取。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7664" y="1347614"/>
            <a:ext cx="6469327" cy="1130642"/>
            <a:chOff x="1547664" y="1347614"/>
            <a:chExt cx="6469327" cy="1130642"/>
          </a:xfrm>
        </p:grpSpPr>
        <p:sp>
          <p:nvSpPr>
            <p:cNvPr id="4" name="文本框 3"/>
            <p:cNvSpPr txBox="1"/>
            <p:nvPr/>
          </p:nvSpPr>
          <p:spPr>
            <a:xfrm>
              <a:off x="4465813" y="1419486"/>
              <a:ext cx="355117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zh-CN" altLang="en-US" sz="5400" b="1" dirty="0">
                  <a:solidFill>
                    <a:srgbClr val="FF6600"/>
                  </a:solidFill>
                  <a:latin typeface="楷体" pitchFamily="49" charset="-122"/>
                  <a:ea typeface="楷体" pitchFamily="49" charset="-122"/>
                </a:rPr>
                <a:t>伴你成长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1347614"/>
              <a:ext cx="2876487" cy="1130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10319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童晓芳\个人专业成长\各类撰稿\20180605路编1-6下册《课件》\课件专用人物图\7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81" t="13430"/>
          <a:stretch/>
        </p:blipFill>
        <p:spPr bwMode="auto">
          <a:xfrm>
            <a:off x="251520" y="1051567"/>
            <a:ext cx="1657695" cy="1494452"/>
          </a:xfrm>
          <a:prstGeom prst="rect">
            <a:avLst/>
          </a:prstGeom>
          <a:noFill/>
          <a:extLst/>
        </p:spPr>
      </p:pic>
      <p:pic>
        <p:nvPicPr>
          <p:cNvPr id="2" name="Picture 2" descr="D:\童晓芳\个人专业成长\各类撰稿\20180605路编1-6下册《课件》\课件专用人物图\7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4" t="4139" r="9238" b="6462"/>
          <a:stretch/>
        </p:blipFill>
        <p:spPr bwMode="auto">
          <a:xfrm>
            <a:off x="7452320" y="2787774"/>
            <a:ext cx="1598389" cy="1311216"/>
          </a:xfrm>
          <a:prstGeom prst="rect">
            <a:avLst/>
          </a:prstGeom>
          <a:noFill/>
          <a:extLst/>
        </p:spPr>
      </p:pic>
      <p:sp>
        <p:nvSpPr>
          <p:cNvPr id="22" name="圆角矩形标注 21"/>
          <p:cNvSpPr>
            <a:spLocks noChangeArrowheads="1"/>
          </p:cNvSpPr>
          <p:nvPr/>
        </p:nvSpPr>
        <p:spPr bwMode="auto">
          <a:xfrm>
            <a:off x="4355976" y="2931790"/>
            <a:ext cx="3312368" cy="360040"/>
          </a:xfrm>
          <a:prstGeom prst="wedgeRoundRectCallout">
            <a:avLst>
              <a:gd name="adj1" fmla="val 56760"/>
              <a:gd name="adj2" fmla="val 34045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小军体重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+31=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爸爸体重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圆角矩形标注 18"/>
          <p:cNvSpPr>
            <a:spLocks noChangeArrowheads="1"/>
          </p:cNvSpPr>
          <p:nvPr/>
        </p:nvSpPr>
        <p:spPr bwMode="auto">
          <a:xfrm>
            <a:off x="1926096" y="1059582"/>
            <a:ext cx="3149960" cy="1080120"/>
          </a:xfrm>
          <a:prstGeom prst="wedgeRoundRectCallout">
            <a:avLst>
              <a:gd name="adj1" fmla="val -56077"/>
              <a:gd name="adj2" fmla="val 35860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小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军的体重是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千克，比爸爸轻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千克，爸爸的体重是多少千克？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3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428819" y="2263879"/>
            <a:ext cx="1275662" cy="1484414"/>
          </a:xfrm>
          <a:prstGeom prst="rect">
            <a:avLst/>
          </a:prstGeom>
          <a:noFill/>
          <a:extLst/>
        </p:spPr>
      </p:pic>
      <p:sp>
        <p:nvSpPr>
          <p:cNvPr id="14" name="圆角矩形标注 13"/>
          <p:cNvSpPr>
            <a:spLocks noChangeArrowheads="1"/>
          </p:cNvSpPr>
          <p:nvPr/>
        </p:nvSpPr>
        <p:spPr bwMode="auto">
          <a:xfrm>
            <a:off x="1835696" y="2263878"/>
            <a:ext cx="2376264" cy="742207"/>
          </a:xfrm>
          <a:prstGeom prst="wedgeRoundRectCallout">
            <a:avLst>
              <a:gd name="adj1" fmla="val -60669"/>
              <a:gd name="adj2" fmla="val 45323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你能找出题中的数量关系吗？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圆角矩形标注 15"/>
          <p:cNvSpPr>
            <a:spLocks noChangeArrowheads="1"/>
          </p:cNvSpPr>
          <p:nvPr/>
        </p:nvSpPr>
        <p:spPr bwMode="auto">
          <a:xfrm>
            <a:off x="4283968" y="3435846"/>
            <a:ext cx="3384376" cy="360040"/>
          </a:xfrm>
          <a:prstGeom prst="wedgeRoundRectCallout">
            <a:avLst>
              <a:gd name="adj1" fmla="val 59356"/>
              <a:gd name="adj2" fmla="val -18982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爸爸体重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-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31=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小军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体重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圆角矩形标注 16"/>
          <p:cNvSpPr>
            <a:spLocks noChangeArrowheads="1"/>
          </p:cNvSpPr>
          <p:nvPr/>
        </p:nvSpPr>
        <p:spPr bwMode="auto">
          <a:xfrm>
            <a:off x="4597855" y="3900757"/>
            <a:ext cx="3312368" cy="360040"/>
          </a:xfrm>
          <a:prstGeom prst="wedgeRoundRectCallout">
            <a:avLst>
              <a:gd name="adj1" fmla="val 63250"/>
              <a:gd name="adj2" fmla="val -58055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爸爸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体重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-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小军体重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=31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9E0BC0A8-05BA-2E4E-B8F3-A892115E8F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9" grpId="0" animBg="1"/>
      <p:bldP spid="14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图片 66" descr="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943" y="2656790"/>
            <a:ext cx="8045505" cy="1859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669" y="1181050"/>
            <a:ext cx="1414372" cy="1130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组合 24"/>
          <p:cNvGrpSpPr/>
          <p:nvPr/>
        </p:nvGrpSpPr>
        <p:grpSpPr>
          <a:xfrm>
            <a:off x="899592" y="3135681"/>
            <a:ext cx="7219541" cy="1348131"/>
            <a:chOff x="971600" y="2598753"/>
            <a:chExt cx="7219541" cy="2011495"/>
          </a:xfrm>
        </p:grpSpPr>
        <p:pic>
          <p:nvPicPr>
            <p:cNvPr id="26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71600" y="2598753"/>
              <a:ext cx="7219541" cy="2011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" name="图片 26" descr="屏幕剪辑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1610" y="3507854"/>
              <a:ext cx="1152686" cy="981212"/>
            </a:xfrm>
            <a:prstGeom prst="rect">
              <a:avLst/>
            </a:prstGeom>
          </p:spPr>
        </p:pic>
        <p:pic>
          <p:nvPicPr>
            <p:cNvPr id="28" name="图片 27" descr="屏幕剪辑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7706" y="3534754"/>
              <a:ext cx="1152686" cy="981212"/>
            </a:xfrm>
            <a:prstGeom prst="rect">
              <a:avLst/>
            </a:prstGeom>
          </p:spPr>
        </p:pic>
      </p:grpSp>
      <p:pic>
        <p:nvPicPr>
          <p:cNvPr id="18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1043608" y="3257571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164288" y="3289976"/>
            <a:ext cx="720080" cy="85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图片 5" descr="d_p4_53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3844" y="843558"/>
            <a:ext cx="2530475" cy="180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AutoShape 34"/>
          <p:cNvSpPr>
            <a:spLocks noChangeArrowheads="1"/>
          </p:cNvSpPr>
          <p:nvPr/>
        </p:nvSpPr>
        <p:spPr bwMode="auto">
          <a:xfrm>
            <a:off x="4070000" y="295780"/>
            <a:ext cx="1726136" cy="425450"/>
          </a:xfrm>
          <a:prstGeom prst="wedgeRoundRectCallout">
            <a:avLst>
              <a:gd name="adj1" fmla="val 25818"/>
              <a:gd name="adj2" fmla="val 96221"/>
              <a:gd name="adj3" fmla="val 16667"/>
            </a:avLst>
          </a:prstGeom>
          <a:noFill/>
          <a:ln w="12700">
            <a:solidFill>
              <a:srgbClr val="9CD487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重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36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千克。</a:t>
            </a:r>
          </a:p>
        </p:txBody>
      </p:sp>
      <p:sp>
        <p:nvSpPr>
          <p:cNvPr id="58" name="TextBox 22"/>
          <p:cNvSpPr txBox="1">
            <a:spLocks noChangeArrowheads="1"/>
          </p:cNvSpPr>
          <p:nvPr/>
        </p:nvSpPr>
        <p:spPr bwMode="auto">
          <a:xfrm>
            <a:off x="683568" y="2708644"/>
            <a:ext cx="79222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先说说题中的条件和问题，再找出数量之间的相等关系。</a:t>
            </a:r>
          </a:p>
        </p:txBody>
      </p:sp>
      <p:sp>
        <p:nvSpPr>
          <p:cNvPr id="61" name="AutoShape 34"/>
          <p:cNvSpPr>
            <a:spLocks noChangeArrowheads="1"/>
          </p:cNvSpPr>
          <p:nvPr/>
        </p:nvSpPr>
        <p:spPr bwMode="auto">
          <a:xfrm>
            <a:off x="1980262" y="3229072"/>
            <a:ext cx="2231697" cy="1173522"/>
          </a:xfrm>
          <a:prstGeom prst="wedgeRoundRectCallout">
            <a:avLst>
              <a:gd name="adj1" fmla="val -58148"/>
              <a:gd name="adj2" fmla="val -16198"/>
              <a:gd name="adj3" fmla="val 16667"/>
            </a:avLst>
          </a:prstGeom>
          <a:gradFill rotWithShape="1">
            <a:gsLst>
              <a:gs pos="0">
                <a:srgbClr val="CECEFF"/>
              </a:gs>
              <a:gs pos="100000">
                <a:srgbClr val="FCFCFF"/>
              </a:gs>
            </a:gsLst>
            <a:lin ang="5400000" scaled="1"/>
          </a:gradFill>
          <a:ln w="12700">
            <a:solidFill>
              <a:srgbClr val="D8BEEE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去年的体重加上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2.5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千克等于今年的体重。</a:t>
            </a:r>
          </a:p>
        </p:txBody>
      </p:sp>
      <p:sp>
        <p:nvSpPr>
          <p:cNvPr id="63" name="AutoShape 34"/>
          <p:cNvSpPr>
            <a:spLocks noChangeArrowheads="1"/>
          </p:cNvSpPr>
          <p:nvPr/>
        </p:nvSpPr>
        <p:spPr bwMode="auto">
          <a:xfrm>
            <a:off x="4788024" y="3197693"/>
            <a:ext cx="2227038" cy="1204901"/>
          </a:xfrm>
          <a:prstGeom prst="wedgeRoundRectCallout">
            <a:avLst>
              <a:gd name="adj1" fmla="val 63095"/>
              <a:gd name="adj2" fmla="val -17795"/>
              <a:gd name="adj3" fmla="val 16667"/>
            </a:avLst>
          </a:prstGeom>
          <a:gradFill rotWithShape="1">
            <a:gsLst>
              <a:gs pos="0">
                <a:srgbClr val="95C9FD"/>
              </a:gs>
              <a:gs pos="100000">
                <a:srgbClr val="FEFEFE"/>
              </a:gs>
            </a:gsLst>
            <a:lin ang="5400000" scaled="1"/>
          </a:gradFill>
          <a:ln w="12700">
            <a:solidFill>
              <a:srgbClr val="86A9EE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今年的体重减去去年的体重等于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2.5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千克。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763688" y="935416"/>
            <a:ext cx="2232248" cy="1132277"/>
            <a:chOff x="772227" y="940177"/>
            <a:chExt cx="2180281" cy="927146"/>
          </a:xfrm>
          <a:noFill/>
        </p:grpSpPr>
        <p:sp>
          <p:nvSpPr>
            <p:cNvPr id="65" name="云形标注 64"/>
            <p:cNvSpPr>
              <a:spLocks noChangeArrowheads="1"/>
            </p:cNvSpPr>
            <p:nvPr/>
          </p:nvSpPr>
          <p:spPr bwMode="auto">
            <a:xfrm>
              <a:off x="772227" y="940177"/>
              <a:ext cx="2180281" cy="911226"/>
            </a:xfrm>
            <a:prstGeom prst="cloudCallout">
              <a:avLst>
                <a:gd name="adj1" fmla="val 63993"/>
                <a:gd name="adj2" fmla="val -29165"/>
              </a:avLst>
            </a:prstGeom>
            <a:grpFill/>
            <a:ln w="25400" algn="ctr">
              <a:solidFill>
                <a:srgbClr val="AB7ABD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869305" y="1054850"/>
              <a:ext cx="1872208" cy="812473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我比去年增加了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2.5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千克。</a:t>
              </a:r>
              <a:endParaRPr lang="en-US" altLang="zh-CN" sz="2400" b="1" dirty="0" smtClean="0">
                <a:latin typeface="楷体" pitchFamily="49" charset="-122"/>
                <a:ea typeface="楷体" pitchFamily="49" charset="-122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9B80BA23-0D5D-5C43-8D0D-3287EEC9F16B}"/>
              </a:ext>
            </a:extLst>
          </p:cNvPr>
          <p:cNvGrpSpPr/>
          <p:nvPr/>
        </p:nvGrpSpPr>
        <p:grpSpPr>
          <a:xfrm>
            <a:off x="597015" y="1003143"/>
            <a:ext cx="1166673" cy="1064551"/>
            <a:chOff x="670145" y="1457273"/>
            <a:chExt cx="1555361" cy="1419401"/>
          </a:xfrm>
        </p:grpSpPr>
        <p:pic>
          <p:nvPicPr>
            <p:cNvPr id="35" name="图片 34" descr="28Z58PICt4r.jpg">
              <a:extLst>
                <a:ext uri="{FF2B5EF4-FFF2-40B4-BE49-F238E27FC236}">
                  <a16:creationId xmlns:a16="http://schemas.microsoft.com/office/drawing/2014/main" xmlns="" id="{29DD539D-54DE-0941-9A61-4DF14EFD2A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1923230C-ED7F-4941-B5D1-3B9A42D6569C}"/>
                </a:ext>
              </a:extLst>
            </p:cNvPr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>
                  <a:latin typeface="黑体" pitchFamily="49" charset="-122"/>
                  <a:ea typeface="黑体" pitchFamily="49" charset="-122"/>
                </a:rPr>
                <a:t>7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2" name="云形标注 1"/>
          <p:cNvSpPr/>
          <p:nvPr/>
        </p:nvSpPr>
        <p:spPr>
          <a:xfrm>
            <a:off x="6156176" y="1126208"/>
            <a:ext cx="1896514" cy="1445542"/>
          </a:xfrm>
          <a:prstGeom prst="cloudCallout">
            <a:avLst>
              <a:gd name="adj1" fmla="val 55674"/>
              <a:gd name="adj2" fmla="val -1995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300192" y="1227986"/>
            <a:ext cx="1429740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小红去年的体重是多少千克？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34838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8" grpId="0"/>
      <p:bldP spid="61" grpId="0" animBg="1"/>
      <p:bldP spid="63" grpId="0" animBg="1"/>
      <p:bldP spid="2" grpId="0" animBg="1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34" descr="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71550"/>
            <a:ext cx="8136904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矩形 29"/>
          <p:cNvSpPr/>
          <p:nvPr/>
        </p:nvSpPr>
        <p:spPr>
          <a:xfrm>
            <a:off x="1763688" y="2111529"/>
            <a:ext cx="5976144" cy="1756365"/>
          </a:xfrm>
          <a:prstGeom prst="rect">
            <a:avLst/>
          </a:prstGeom>
          <a:solidFill>
            <a:srgbClr val="D3EF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33" name="TextBox 11"/>
          <p:cNvSpPr txBox="1">
            <a:spLocks noChangeArrowheads="1"/>
          </p:cNvSpPr>
          <p:nvPr/>
        </p:nvSpPr>
        <p:spPr bwMode="auto">
          <a:xfrm>
            <a:off x="3817814" y="2544440"/>
            <a:ext cx="2486025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i="1" dirty="0">
                <a:latin typeface="Times New Roman" pitchFamily="18" charset="0"/>
                <a:sym typeface="宋体" pitchFamily="2" charset="-122"/>
              </a:rPr>
              <a:t>x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+ 2.5 = 36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4" name="TextBox 11"/>
          <p:cNvSpPr txBox="1">
            <a:spLocks noChangeArrowheads="1"/>
          </p:cNvSpPr>
          <p:nvPr/>
        </p:nvSpPr>
        <p:spPr bwMode="auto">
          <a:xfrm>
            <a:off x="2350964" y="2111529"/>
            <a:ext cx="5626100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解：设小红去年的体重是</a:t>
            </a:r>
            <a:r>
              <a:rPr lang="en-US" altLang="zh-CN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千克。</a:t>
            </a:r>
          </a:p>
        </p:txBody>
      </p:sp>
      <p:sp>
        <p:nvSpPr>
          <p:cNvPr id="35" name="TextBox 11"/>
          <p:cNvSpPr txBox="1">
            <a:spLocks noChangeArrowheads="1"/>
          </p:cNvSpPr>
          <p:nvPr/>
        </p:nvSpPr>
        <p:spPr bwMode="auto">
          <a:xfrm>
            <a:off x="4750271" y="2904480"/>
            <a:ext cx="2486025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i="1" dirty="0">
                <a:latin typeface="Times New Roman" pitchFamily="18" charset="0"/>
                <a:sym typeface="宋体" pitchFamily="2" charset="-122"/>
              </a:rPr>
              <a:t>x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= 36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－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2.5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6" name="TextBox 11"/>
          <p:cNvSpPr txBox="1">
            <a:spLocks noChangeArrowheads="1"/>
          </p:cNvSpPr>
          <p:nvPr/>
        </p:nvSpPr>
        <p:spPr bwMode="auto">
          <a:xfrm>
            <a:off x="4694114" y="3336528"/>
            <a:ext cx="2486025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i="1" dirty="0">
                <a:latin typeface="Times New Roman" pitchFamily="18" charset="0"/>
                <a:sym typeface="宋体" pitchFamily="2" charset="-122"/>
              </a:rPr>
              <a:t>x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= 3</a:t>
            </a:r>
            <a:r>
              <a:rPr lang="en-US" altLang="en-US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.5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8" name="AutoShape 34"/>
          <p:cNvSpPr>
            <a:spLocks noChangeArrowheads="1"/>
          </p:cNvSpPr>
          <p:nvPr/>
        </p:nvSpPr>
        <p:spPr bwMode="auto">
          <a:xfrm>
            <a:off x="1187624" y="987574"/>
            <a:ext cx="7231708" cy="504056"/>
          </a:xfrm>
          <a:prstGeom prst="wedgeRoundRectCallout">
            <a:avLst>
              <a:gd name="adj1" fmla="val -52937"/>
              <a:gd name="adj2" fmla="val 38192"/>
              <a:gd name="adj3" fmla="val 16667"/>
            </a:avLst>
          </a:prstGeom>
          <a:noFill/>
          <a:ln w="12700">
            <a:solidFill>
              <a:srgbClr val="9CD487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可以根据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“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去年的体重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+2.5=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今年的体重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”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列出方程。</a:t>
            </a:r>
          </a:p>
        </p:txBody>
      </p:sp>
      <p:sp>
        <p:nvSpPr>
          <p:cNvPr id="39" name="AutoShape 34"/>
          <p:cNvSpPr>
            <a:spLocks noChangeArrowheads="1"/>
          </p:cNvSpPr>
          <p:nvPr/>
        </p:nvSpPr>
        <p:spPr bwMode="auto">
          <a:xfrm>
            <a:off x="1403648" y="1592525"/>
            <a:ext cx="6264696" cy="403161"/>
          </a:xfrm>
          <a:prstGeom prst="wedgeRoundRectCallout">
            <a:avLst>
              <a:gd name="adj1" fmla="val -52937"/>
              <a:gd name="adj2" fmla="val 38192"/>
              <a:gd name="adj3" fmla="val 16667"/>
            </a:avLst>
          </a:prstGeom>
          <a:noFill/>
          <a:ln w="12700">
            <a:solidFill>
              <a:srgbClr val="9CD487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去年的体重不知道，可以设去年体重为</a:t>
            </a:r>
            <a:r>
              <a:rPr lang="en-US" altLang="zh-CN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千克。</a:t>
            </a: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018" y="1927256"/>
            <a:ext cx="882898" cy="1265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3684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3" grpId="0"/>
      <p:bldP spid="34" grpId="0"/>
      <p:bldP spid="35" grpId="0"/>
      <p:bldP spid="36" grpId="0"/>
      <p:bldP spid="38" grpId="0" animBg="1"/>
      <p:bldP spid="3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34" descr="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11510"/>
            <a:ext cx="7648575" cy="4160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矩形 29"/>
          <p:cNvSpPr/>
          <p:nvPr/>
        </p:nvSpPr>
        <p:spPr>
          <a:xfrm>
            <a:off x="1979712" y="1492804"/>
            <a:ext cx="5976144" cy="2807137"/>
          </a:xfrm>
          <a:prstGeom prst="rect">
            <a:avLst/>
          </a:prstGeom>
          <a:solidFill>
            <a:srgbClr val="D3EF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34" name="TextBox 11"/>
          <p:cNvSpPr txBox="1">
            <a:spLocks noChangeArrowheads="1"/>
          </p:cNvSpPr>
          <p:nvPr/>
        </p:nvSpPr>
        <p:spPr bwMode="auto">
          <a:xfrm>
            <a:off x="2154734" y="1563638"/>
            <a:ext cx="5626100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解：设小红去年的体重是</a:t>
            </a:r>
            <a:r>
              <a:rPr lang="en-US" altLang="zh-CN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千克。</a:t>
            </a:r>
          </a:p>
        </p:txBody>
      </p:sp>
      <p:sp>
        <p:nvSpPr>
          <p:cNvPr id="38" name="AutoShape 34"/>
          <p:cNvSpPr>
            <a:spLocks noChangeArrowheads="1"/>
          </p:cNvSpPr>
          <p:nvPr/>
        </p:nvSpPr>
        <p:spPr bwMode="auto">
          <a:xfrm>
            <a:off x="1221844" y="627534"/>
            <a:ext cx="6878547" cy="793262"/>
          </a:xfrm>
          <a:prstGeom prst="wedgeRoundRectCallout">
            <a:avLst>
              <a:gd name="adj1" fmla="val -53167"/>
              <a:gd name="adj2" fmla="val 41682"/>
              <a:gd name="adj3" fmla="val 16667"/>
            </a:avLst>
          </a:prstGeom>
          <a:noFill/>
          <a:ln w="12700">
            <a:solidFill>
              <a:srgbClr val="9CD487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根据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“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今年的体重－去年的体重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=2.5”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可以怎样列出方程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？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31" name="TextBox 11"/>
          <p:cNvSpPr txBox="1">
            <a:spLocks noChangeArrowheads="1"/>
          </p:cNvSpPr>
          <p:nvPr/>
        </p:nvSpPr>
        <p:spPr bwMode="auto">
          <a:xfrm>
            <a:off x="3894138" y="1883608"/>
            <a:ext cx="24860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36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－</a:t>
            </a:r>
            <a:r>
              <a:rPr lang="en-US" altLang="zh-CN" sz="2000" b="1" i="1" dirty="0">
                <a:latin typeface="Times New Roman" pitchFamily="18" charset="0"/>
                <a:sym typeface="宋体" pitchFamily="2" charset="-122"/>
              </a:rPr>
              <a:t>x 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= 2.5  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0" name="TextBox 11"/>
          <p:cNvSpPr txBox="1">
            <a:spLocks noChangeArrowheads="1"/>
          </p:cNvSpPr>
          <p:nvPr/>
        </p:nvSpPr>
        <p:spPr bwMode="auto">
          <a:xfrm>
            <a:off x="3635896" y="2243648"/>
            <a:ext cx="48069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36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－</a:t>
            </a:r>
            <a:r>
              <a:rPr lang="en-US" altLang="zh-CN" sz="2000" b="1" i="1" dirty="0" err="1">
                <a:latin typeface="Times New Roman" pitchFamily="18" charset="0"/>
                <a:sym typeface="宋体" pitchFamily="2" charset="-122"/>
              </a:rPr>
              <a:t>x+x</a:t>
            </a:r>
            <a:r>
              <a:rPr lang="en-US" altLang="zh-CN" sz="2000" b="1" i="1" dirty="0">
                <a:latin typeface="Times New Roman" pitchFamily="18" charset="0"/>
                <a:sym typeface="宋体" pitchFamily="2" charset="-122"/>
              </a:rPr>
              <a:t> 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= 2.5</a:t>
            </a:r>
            <a:r>
              <a:rPr lang="en-US" altLang="zh-CN" sz="2000" b="1" i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+ </a:t>
            </a:r>
            <a:r>
              <a:rPr lang="en-US" altLang="zh-CN" sz="2000" b="1" i="1" dirty="0">
                <a:latin typeface="Times New Roman" pitchFamily="18" charset="0"/>
                <a:sym typeface="宋体" pitchFamily="2" charset="-122"/>
              </a:rPr>
              <a:t>x </a:t>
            </a:r>
            <a:r>
              <a:rPr lang="en-US" altLang="zh-CN" sz="2000" b="1" dirty="0">
                <a:latin typeface="宋体" pitchFamily="2" charset="-122"/>
                <a:sym typeface="宋体" pitchFamily="2" charset="-122"/>
              </a:rPr>
              <a:t>  </a:t>
            </a:r>
            <a:r>
              <a:rPr lang="zh-CN" altLang="en-US" sz="2000" b="1" dirty="0">
                <a:latin typeface="宋体" pitchFamily="2" charset="-122"/>
                <a:sym typeface="宋体" pitchFamily="2" charset="-122"/>
              </a:rPr>
              <a:t> </a:t>
            </a:r>
            <a:endParaRPr lang="en-US" altLang="zh-CN" sz="2000" b="1" dirty="0">
              <a:latin typeface="宋体" pitchFamily="2" charset="-122"/>
            </a:endParaRPr>
          </a:p>
        </p:txBody>
      </p:sp>
      <p:sp>
        <p:nvSpPr>
          <p:cNvPr id="41" name="TextBox 11"/>
          <p:cNvSpPr txBox="1">
            <a:spLocks noChangeArrowheads="1"/>
          </p:cNvSpPr>
          <p:nvPr/>
        </p:nvSpPr>
        <p:spPr bwMode="auto">
          <a:xfrm>
            <a:off x="4225379" y="2643758"/>
            <a:ext cx="30829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36</a:t>
            </a:r>
            <a:r>
              <a:rPr lang="en-US" altLang="zh-CN" sz="2000" b="1" i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= 2.5</a:t>
            </a:r>
            <a:r>
              <a:rPr lang="en-US" altLang="zh-CN" sz="2000" b="1" i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+ </a:t>
            </a:r>
            <a:r>
              <a:rPr lang="en-US" altLang="zh-CN" sz="2000" b="1" i="1" dirty="0">
                <a:latin typeface="Times New Roman" pitchFamily="18" charset="0"/>
                <a:sym typeface="宋体" pitchFamily="2" charset="-122"/>
              </a:rPr>
              <a:t>x </a:t>
            </a:r>
            <a:r>
              <a:rPr lang="en-US" altLang="zh-CN" sz="2000" b="1" dirty="0">
                <a:latin typeface="宋体" pitchFamily="2" charset="-122"/>
                <a:sym typeface="宋体" pitchFamily="2" charset="-122"/>
              </a:rPr>
              <a:t>  </a:t>
            </a:r>
            <a:r>
              <a:rPr lang="zh-CN" altLang="en-US" sz="2000" b="1" dirty="0">
                <a:latin typeface="宋体" pitchFamily="2" charset="-122"/>
                <a:sym typeface="宋体" pitchFamily="2" charset="-122"/>
              </a:rPr>
              <a:t> </a:t>
            </a:r>
            <a:endParaRPr lang="en-US" altLang="zh-CN" sz="2000" b="1" dirty="0">
              <a:latin typeface="宋体" pitchFamily="2" charset="-122"/>
            </a:endParaRPr>
          </a:p>
        </p:txBody>
      </p:sp>
      <p:sp>
        <p:nvSpPr>
          <p:cNvPr id="42" name="TextBox 11"/>
          <p:cNvSpPr txBox="1">
            <a:spLocks noChangeArrowheads="1"/>
          </p:cNvSpPr>
          <p:nvPr/>
        </p:nvSpPr>
        <p:spPr bwMode="auto">
          <a:xfrm>
            <a:off x="3923928" y="2963728"/>
            <a:ext cx="30829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2.5+</a:t>
            </a:r>
            <a:r>
              <a:rPr lang="en-US" altLang="zh-CN" sz="2000" b="1" i="1" dirty="0">
                <a:latin typeface="Times New Roman" pitchFamily="18" charset="0"/>
                <a:sym typeface="宋体" pitchFamily="2" charset="-122"/>
              </a:rPr>
              <a:t>x 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= 36  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3" name="TextBox 22"/>
          <p:cNvSpPr txBox="1">
            <a:spLocks noChangeArrowheads="1"/>
          </p:cNvSpPr>
          <p:nvPr/>
        </p:nvSpPr>
        <p:spPr bwMode="auto">
          <a:xfrm>
            <a:off x="2771800" y="3683808"/>
            <a:ext cx="48418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答：小红去年的体重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是     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千克。</a:t>
            </a:r>
          </a:p>
        </p:txBody>
      </p:sp>
      <p:sp>
        <p:nvSpPr>
          <p:cNvPr id="44" name="TextBox 11"/>
          <p:cNvSpPr txBox="1">
            <a:spLocks noChangeArrowheads="1"/>
          </p:cNvSpPr>
          <p:nvPr/>
        </p:nvSpPr>
        <p:spPr bwMode="auto">
          <a:xfrm>
            <a:off x="6046415" y="3698726"/>
            <a:ext cx="2486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33.5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 </a:t>
            </a:r>
            <a:r>
              <a:rPr lang="zh-CN" altLang="en-US" sz="2400" b="1" dirty="0">
                <a:latin typeface="宋体" pitchFamily="2" charset="-122"/>
                <a:sym typeface="宋体" pitchFamily="2" charset="-122"/>
              </a:rPr>
              <a:t> </a:t>
            </a:r>
            <a:endParaRPr lang="en-US" altLang="zh-CN" sz="2400" b="1" dirty="0">
              <a:latin typeface="宋体" pitchFamily="2" charset="-12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6012160" y="4083694"/>
            <a:ext cx="800100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11"/>
          <p:cNvSpPr txBox="1">
            <a:spLocks noChangeArrowheads="1"/>
          </p:cNvSpPr>
          <p:nvPr/>
        </p:nvSpPr>
        <p:spPr bwMode="auto">
          <a:xfrm>
            <a:off x="4441403" y="3323768"/>
            <a:ext cx="30829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b="1" i="1" dirty="0" smtClean="0">
                <a:latin typeface="Times New Roman" pitchFamily="18" charset="0"/>
                <a:sym typeface="宋体" pitchFamily="2" charset="-122"/>
              </a:rPr>
              <a:t>x 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= </a:t>
            </a:r>
            <a:r>
              <a:rPr lang="en-US" altLang="zh-CN" sz="20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33.5  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0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034" y="1492805"/>
            <a:ext cx="1111678" cy="1593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4907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4" grpId="0"/>
      <p:bldP spid="38" grpId="0" animBg="1"/>
      <p:bldP spid="31" grpId="0"/>
      <p:bldP spid="40" grpId="0"/>
      <p:bldP spid="41" grpId="0"/>
      <p:bldP spid="42" grpId="0"/>
      <p:bldP spid="43" grpId="0"/>
      <p:bldP spid="44" grpId="0"/>
      <p:bldP spid="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 descr="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11510"/>
            <a:ext cx="7648575" cy="192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TextBox 11"/>
          <p:cNvSpPr txBox="1">
            <a:spLocks noChangeArrowheads="1"/>
          </p:cNvSpPr>
          <p:nvPr/>
        </p:nvSpPr>
        <p:spPr bwMode="auto">
          <a:xfrm>
            <a:off x="749548" y="483518"/>
            <a:ext cx="5626100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你打算怎样检验？与同学交流。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650797" y="853480"/>
            <a:ext cx="7058425" cy="1358230"/>
            <a:chOff x="971600" y="2598753"/>
            <a:chExt cx="7219541" cy="2011495"/>
          </a:xfrm>
        </p:grpSpPr>
        <p:pic>
          <p:nvPicPr>
            <p:cNvPr id="51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71600" y="2598753"/>
              <a:ext cx="7219541" cy="2011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2" name="图片 51" descr="屏幕剪辑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1610" y="3507854"/>
              <a:ext cx="1152686" cy="981212"/>
            </a:xfrm>
            <a:prstGeom prst="rect">
              <a:avLst/>
            </a:prstGeom>
          </p:spPr>
        </p:pic>
        <p:pic>
          <p:nvPicPr>
            <p:cNvPr id="53" name="图片 52" descr="屏幕剪辑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7706" y="3534754"/>
              <a:ext cx="1152686" cy="981212"/>
            </a:xfrm>
            <a:prstGeom prst="rect">
              <a:avLst/>
            </a:prstGeom>
          </p:spPr>
        </p:pic>
      </p:grpSp>
      <p:pic>
        <p:nvPicPr>
          <p:cNvPr id="54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754940" y="1109463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6791744" y="1285884"/>
            <a:ext cx="720080" cy="85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AutoShape 34"/>
          <p:cNvSpPr>
            <a:spLocks noChangeArrowheads="1"/>
          </p:cNvSpPr>
          <p:nvPr/>
        </p:nvSpPr>
        <p:spPr bwMode="auto">
          <a:xfrm>
            <a:off x="1563391" y="915566"/>
            <a:ext cx="2584424" cy="1214318"/>
          </a:xfrm>
          <a:prstGeom prst="wedgeRoundRectCallout">
            <a:avLst>
              <a:gd name="adj1" fmla="val -57098"/>
              <a:gd name="adj2" fmla="val 11815"/>
              <a:gd name="adj3" fmla="val 16667"/>
            </a:avLst>
          </a:prstGeom>
          <a:gradFill rotWithShape="1">
            <a:gsLst>
              <a:gs pos="0">
                <a:srgbClr val="CECEFF"/>
              </a:gs>
              <a:gs pos="100000">
                <a:srgbClr val="FCFCFF"/>
              </a:gs>
            </a:gsLst>
            <a:lin ang="5400000" scaled="1"/>
          </a:gradFill>
          <a:ln w="12700">
            <a:solidFill>
              <a:srgbClr val="D8BEEE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先检查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方程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列得是否正确，再检验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方程的解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</a:p>
        </p:txBody>
      </p:sp>
      <p:sp>
        <p:nvSpPr>
          <p:cNvPr id="64" name="AutoShape 34"/>
          <p:cNvSpPr>
            <a:spLocks noChangeArrowheads="1"/>
          </p:cNvSpPr>
          <p:nvPr/>
        </p:nvSpPr>
        <p:spPr bwMode="auto">
          <a:xfrm>
            <a:off x="4572000" y="935305"/>
            <a:ext cx="1918615" cy="1204397"/>
          </a:xfrm>
          <a:prstGeom prst="wedgeRoundRectCallout">
            <a:avLst>
              <a:gd name="adj1" fmla="val 58699"/>
              <a:gd name="adj2" fmla="val 13851"/>
              <a:gd name="adj3" fmla="val 16667"/>
            </a:avLst>
          </a:prstGeom>
          <a:gradFill rotWithShape="1">
            <a:gsLst>
              <a:gs pos="0">
                <a:srgbClr val="FFAAC4"/>
              </a:gs>
              <a:gs pos="100000">
                <a:srgbClr val="FFE2EB"/>
              </a:gs>
            </a:gsLst>
            <a:lin ang="5400000" scaled="1"/>
          </a:gradFill>
          <a:ln w="12700">
            <a:solidFill>
              <a:srgbClr val="F996B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看两种方程的解答结果是否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相同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</a:p>
        </p:txBody>
      </p:sp>
      <p:pic>
        <p:nvPicPr>
          <p:cNvPr id="65" name="图片 34" descr="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334238"/>
            <a:ext cx="7648575" cy="2256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" name="TextBox 11"/>
          <p:cNvSpPr txBox="1">
            <a:spLocks noChangeArrowheads="1"/>
          </p:cNvSpPr>
          <p:nvPr/>
        </p:nvSpPr>
        <p:spPr bwMode="auto">
          <a:xfrm>
            <a:off x="640011" y="2427733"/>
            <a:ext cx="5626100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列方程解决实际问题时要注意什么？</a:t>
            </a:r>
          </a:p>
        </p:txBody>
      </p:sp>
      <p:sp>
        <p:nvSpPr>
          <p:cNvPr id="70" name="AutoShape 34"/>
          <p:cNvSpPr>
            <a:spLocks noChangeArrowheads="1"/>
          </p:cNvSpPr>
          <p:nvPr/>
        </p:nvSpPr>
        <p:spPr bwMode="auto">
          <a:xfrm>
            <a:off x="598579" y="2786680"/>
            <a:ext cx="2610257" cy="927275"/>
          </a:xfrm>
          <a:prstGeom prst="wedgeRoundRectCallout">
            <a:avLst>
              <a:gd name="adj1" fmla="val 1578"/>
              <a:gd name="adj2" fmla="val 69554"/>
              <a:gd name="adj3" fmla="val 16667"/>
            </a:avLst>
          </a:prstGeom>
          <a:gradFill rotWithShape="1">
            <a:gsLst>
              <a:gs pos="0">
                <a:srgbClr val="8EC6FD"/>
              </a:gs>
              <a:gs pos="100000">
                <a:srgbClr val="FAFCFE"/>
              </a:gs>
            </a:gsLst>
            <a:lin ang="5400000" scaled="1"/>
          </a:gradFill>
          <a:ln w="12700">
            <a:solidFill>
              <a:srgbClr val="B5BFCE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ts val="2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先弄清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题意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，找出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未知量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，并用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字母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表示。</a:t>
            </a:r>
          </a:p>
        </p:txBody>
      </p:sp>
      <p:sp>
        <p:nvSpPr>
          <p:cNvPr id="72" name="AutoShape 34"/>
          <p:cNvSpPr>
            <a:spLocks noChangeArrowheads="1"/>
          </p:cNvSpPr>
          <p:nvPr/>
        </p:nvSpPr>
        <p:spPr bwMode="auto">
          <a:xfrm>
            <a:off x="5910360" y="2766287"/>
            <a:ext cx="1870870" cy="947669"/>
          </a:xfrm>
          <a:prstGeom prst="wedgeRoundRectCallout">
            <a:avLst>
              <a:gd name="adj1" fmla="val -9241"/>
              <a:gd name="adj2" fmla="val 68821"/>
              <a:gd name="adj3" fmla="val 16667"/>
            </a:avLst>
          </a:prstGeom>
          <a:gradFill rotWithShape="1">
            <a:gsLst>
              <a:gs pos="0">
                <a:srgbClr val="FCE75A"/>
              </a:gs>
              <a:gs pos="100000">
                <a:srgbClr val="FCFCD5"/>
              </a:gs>
            </a:gsLst>
            <a:lin ang="5400000" scaled="1"/>
          </a:gradFill>
          <a:ln w="12700">
            <a:solidFill>
              <a:srgbClr val="F9D43B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ts val="2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求出答案后，还要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检验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结果是否正确。</a:t>
            </a:r>
          </a:p>
        </p:txBody>
      </p:sp>
      <p:sp>
        <p:nvSpPr>
          <p:cNvPr id="74" name="AutoShape 34"/>
          <p:cNvSpPr>
            <a:spLocks noChangeArrowheads="1"/>
          </p:cNvSpPr>
          <p:nvPr/>
        </p:nvSpPr>
        <p:spPr bwMode="auto">
          <a:xfrm>
            <a:off x="3280844" y="2813088"/>
            <a:ext cx="2556170" cy="900867"/>
          </a:xfrm>
          <a:prstGeom prst="wedgeRoundRectCallout">
            <a:avLst>
              <a:gd name="adj1" fmla="val 2875"/>
              <a:gd name="adj2" fmla="val 69890"/>
              <a:gd name="adj3" fmla="val 16667"/>
            </a:avLst>
          </a:prstGeom>
          <a:gradFill rotWithShape="1">
            <a:gsLst>
              <a:gs pos="0">
                <a:srgbClr val="AAE0A9"/>
              </a:gs>
              <a:gs pos="100000">
                <a:srgbClr val="F5FBEF"/>
              </a:gs>
            </a:gsLst>
            <a:lin ang="5400000" scaled="1"/>
          </a:gradFill>
          <a:ln w="12700">
            <a:solidFill>
              <a:srgbClr val="AED179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ts val="2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要根据题中数量之间的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相等关系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列方程。</a:t>
            </a:r>
          </a:p>
        </p:txBody>
      </p:sp>
      <p:pic>
        <p:nvPicPr>
          <p:cNvPr id="76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28818" r="23766" b="8410"/>
          <a:stretch/>
        </p:blipFill>
        <p:spPr bwMode="auto">
          <a:xfrm>
            <a:off x="1219479" y="3823890"/>
            <a:ext cx="702035" cy="692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6890005" y="3785964"/>
            <a:ext cx="546563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7" t="7226" r="20399" b="15496"/>
          <a:stretch/>
        </p:blipFill>
        <p:spPr bwMode="auto">
          <a:xfrm>
            <a:off x="3748782" y="3713956"/>
            <a:ext cx="769682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58" grpId="0" animBg="1"/>
      <p:bldP spid="64" grpId="0" animBg="1"/>
      <p:bldP spid="69" grpId="0"/>
      <p:bldP spid="70" grpId="0" animBg="1"/>
      <p:bldP spid="72" grpId="0" animBg="1"/>
      <p:bldP spid="7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683568" y="915566"/>
            <a:ext cx="16741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1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练一练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  <a:endParaRPr lang="zh-CN" altLang="en-US" sz="28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24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25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pic>
        <p:nvPicPr>
          <p:cNvPr id="14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323528" y="3435846"/>
            <a:ext cx="1113868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22"/>
          <p:cNvSpPr txBox="1">
            <a:spLocks noChangeArrowheads="1"/>
          </p:cNvSpPr>
          <p:nvPr/>
        </p:nvSpPr>
        <p:spPr bwMode="auto">
          <a:xfrm>
            <a:off x="323529" y="1419622"/>
            <a:ext cx="878497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一头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蓝鲸重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165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吨，大约是一头非洲象的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倍。这头非洲象大约重多少吨？</a:t>
            </a:r>
            <a:r>
              <a:rPr lang="zh-CN" altLang="en-US" sz="2400" b="1" dirty="0">
                <a:solidFill>
                  <a:srgbClr val="FF0F5E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（先把数量间的相等关系填写完整，再列方程解答）</a:t>
            </a:r>
          </a:p>
        </p:txBody>
      </p:sp>
      <p:sp>
        <p:nvSpPr>
          <p:cNvPr id="17" name="TextBox 22"/>
          <p:cNvSpPr txBox="1">
            <a:spLocks noChangeArrowheads="1"/>
          </p:cNvSpPr>
          <p:nvPr/>
        </p:nvSpPr>
        <p:spPr bwMode="auto">
          <a:xfrm>
            <a:off x="1568450" y="2330574"/>
            <a:ext cx="6489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F5E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（      ）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的体重 ×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33 =</a:t>
            </a:r>
            <a:r>
              <a:rPr lang="zh-CN" altLang="en-US" sz="2400" b="1" dirty="0">
                <a:solidFill>
                  <a:srgbClr val="FF0F5E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（      ）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的体重</a:t>
            </a:r>
          </a:p>
        </p:txBody>
      </p:sp>
      <p:sp>
        <p:nvSpPr>
          <p:cNvPr id="18" name="TextBox 22"/>
          <p:cNvSpPr txBox="1">
            <a:spLocks noChangeArrowheads="1"/>
          </p:cNvSpPr>
          <p:nvPr/>
        </p:nvSpPr>
        <p:spPr bwMode="auto">
          <a:xfrm>
            <a:off x="1917700" y="2330574"/>
            <a:ext cx="1139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非洲象</a:t>
            </a:r>
            <a:endParaRPr lang="zh-CN" altLang="en-US" sz="2400" b="1" dirty="0">
              <a:solidFill>
                <a:srgbClr val="FF0F5E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19" name="TextBox 22"/>
          <p:cNvSpPr txBox="1">
            <a:spLocks noChangeArrowheads="1"/>
          </p:cNvSpPr>
          <p:nvPr/>
        </p:nvSpPr>
        <p:spPr bwMode="auto">
          <a:xfrm>
            <a:off x="5680075" y="2330574"/>
            <a:ext cx="1139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蓝鲸</a:t>
            </a:r>
            <a:endParaRPr lang="zh-CN" altLang="en-US" sz="2400" b="1" dirty="0">
              <a:solidFill>
                <a:srgbClr val="FF0F5E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20" name="TextBox 11"/>
          <p:cNvSpPr txBox="1">
            <a:spLocks noChangeArrowheads="1"/>
          </p:cNvSpPr>
          <p:nvPr/>
        </p:nvSpPr>
        <p:spPr bwMode="auto">
          <a:xfrm>
            <a:off x="3382119" y="3264520"/>
            <a:ext cx="2486025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33</a:t>
            </a:r>
            <a:r>
              <a:rPr lang="en-US" altLang="zh-CN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i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= 165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TextBox 11"/>
          <p:cNvSpPr txBox="1">
            <a:spLocks noChangeArrowheads="1"/>
          </p:cNvSpPr>
          <p:nvPr/>
        </p:nvSpPr>
        <p:spPr bwMode="auto">
          <a:xfrm>
            <a:off x="2000250" y="2861617"/>
            <a:ext cx="5626100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解：设这头非洲象大约重</a:t>
            </a:r>
            <a:r>
              <a:rPr lang="en-US" altLang="zh-CN" sz="2400" b="1" i="1" dirty="0">
                <a:latin typeface="Times New Roman" pitchFamily="18" charset="0"/>
                <a:sym typeface="宋体" pitchFamily="2" charset="-122"/>
              </a:rPr>
              <a:t> x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吨。</a:t>
            </a:r>
          </a:p>
        </p:txBody>
      </p:sp>
      <p:sp>
        <p:nvSpPr>
          <p:cNvPr id="22" name="TextBox 11"/>
          <p:cNvSpPr txBox="1">
            <a:spLocks noChangeArrowheads="1"/>
          </p:cNvSpPr>
          <p:nvPr/>
        </p:nvSpPr>
        <p:spPr bwMode="auto">
          <a:xfrm>
            <a:off x="2627784" y="3624560"/>
            <a:ext cx="3832225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33</a:t>
            </a:r>
            <a:r>
              <a:rPr lang="en-US" altLang="zh-CN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÷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33 = 165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÷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33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Box 11"/>
          <p:cNvSpPr txBox="1">
            <a:spLocks noChangeArrowheads="1"/>
          </p:cNvSpPr>
          <p:nvPr/>
        </p:nvSpPr>
        <p:spPr bwMode="auto">
          <a:xfrm>
            <a:off x="3811588" y="3984600"/>
            <a:ext cx="1077912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i="1" dirty="0">
                <a:latin typeface="Times New Roman" pitchFamily="18" charset="0"/>
                <a:sym typeface="宋体" pitchFamily="2" charset="-122"/>
              </a:rPr>
              <a:t>x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= 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" name="TextBox 11"/>
          <p:cNvSpPr txBox="1">
            <a:spLocks noChangeArrowheads="1"/>
          </p:cNvSpPr>
          <p:nvPr/>
        </p:nvSpPr>
        <p:spPr bwMode="auto">
          <a:xfrm>
            <a:off x="1979712" y="4299850"/>
            <a:ext cx="56261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答：这头非洲象大约重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吨。</a:t>
            </a: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2E442DE0-4B71-8D49-99E3-B1665066CF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56323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20186" y="428625"/>
            <a:ext cx="18362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解方程。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47664" y="1075733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+56=102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220072" y="1059582"/>
            <a:ext cx="1841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-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970=270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403648" y="1537398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解：</a:t>
            </a:r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=102-56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235538" y="1495007"/>
            <a:ext cx="27208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解：</a:t>
            </a:r>
            <a:r>
              <a:rPr lang="en-US" altLang="zh-CN" sz="2400" b="1" i="1" dirty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=270+970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051720" y="1969446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=46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868144" y="1897438"/>
            <a:ext cx="1841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=1240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72072" y="2719143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15</a:t>
            </a:r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=3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31396" y="2689526"/>
            <a:ext cx="23369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÷0.8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=1.25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448036" y="3193582"/>
            <a:ext cx="2403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解：</a:t>
            </a:r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=3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÷15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66705" y="3151191"/>
            <a:ext cx="2633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解：</a:t>
            </a:r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=1.25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×0.8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060104" y="3625630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=0.2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020544" y="3553622"/>
            <a:ext cx="1841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=1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81065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3" grpId="0"/>
      <p:bldP spid="26" grpId="0"/>
      <p:bldP spid="27" grpId="0"/>
      <p:bldP spid="28" grpId="0"/>
      <p:bldP spid="29" grpId="0"/>
      <p:bldP spid="20" grpId="0"/>
      <p:bldP spid="21" grpId="0"/>
      <p:bldP spid="22" grpId="0"/>
      <p:bldP spid="24" grpId="0"/>
      <p:bldP spid="25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469892" y="651399"/>
            <a:ext cx="972967" cy="1153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298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55299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1335" y="339502"/>
            <a:ext cx="6456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3.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26" name="Picture 2" descr="C:\Users\tongxiaofang\Pictures\j_p11_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3" t="23646" r="1667" b="30854"/>
          <a:stretch/>
        </p:blipFill>
        <p:spPr bwMode="auto">
          <a:xfrm>
            <a:off x="2949995" y="375502"/>
            <a:ext cx="4142285" cy="1404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AutoShape 34"/>
          <p:cNvSpPr>
            <a:spLocks noChangeArrowheads="1"/>
          </p:cNvSpPr>
          <p:nvPr/>
        </p:nvSpPr>
        <p:spPr bwMode="auto">
          <a:xfrm>
            <a:off x="1259632" y="411510"/>
            <a:ext cx="1855961" cy="1224136"/>
          </a:xfrm>
          <a:prstGeom prst="wedgeRoundRectCallout">
            <a:avLst>
              <a:gd name="adj1" fmla="val 81009"/>
              <a:gd name="adj2" fmla="val -11518"/>
              <a:gd name="adj3" fmla="val 16667"/>
            </a:avLst>
          </a:prstGeom>
          <a:noFill/>
          <a:ln w="12700">
            <a:solidFill>
              <a:srgbClr val="F996B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钢琴的黑键有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36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个，比白键少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16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个。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28" name="AutoShape 34"/>
          <p:cNvSpPr>
            <a:spLocks noChangeArrowheads="1"/>
          </p:cNvSpPr>
          <p:nvPr/>
        </p:nvSpPr>
        <p:spPr bwMode="auto">
          <a:xfrm>
            <a:off x="5436096" y="375502"/>
            <a:ext cx="2157479" cy="475865"/>
          </a:xfrm>
          <a:prstGeom prst="wedgeRoundRectCallout">
            <a:avLst>
              <a:gd name="adj1" fmla="val 40610"/>
              <a:gd name="adj2" fmla="val 83533"/>
              <a:gd name="adj3" fmla="val 16667"/>
            </a:avLst>
          </a:prstGeom>
          <a:noFill/>
          <a:ln w="12700">
            <a:solidFill>
              <a:srgbClr val="F996B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白键有多少个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？</a:t>
            </a:r>
          </a:p>
        </p:txBody>
      </p:sp>
      <p:sp>
        <p:nvSpPr>
          <p:cNvPr id="30" name="TextBox 11"/>
          <p:cNvSpPr txBox="1">
            <a:spLocks noChangeArrowheads="1"/>
          </p:cNvSpPr>
          <p:nvPr/>
        </p:nvSpPr>
        <p:spPr bwMode="auto">
          <a:xfrm>
            <a:off x="2013967" y="2976488"/>
            <a:ext cx="2486025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 </a:t>
            </a:r>
            <a:r>
              <a:rPr lang="en-US" altLang="zh-CN" sz="2400" b="1" i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-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36 = 16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" name="TextBox 11"/>
          <p:cNvSpPr txBox="1">
            <a:spLocks noChangeArrowheads="1"/>
          </p:cNvSpPr>
          <p:nvPr/>
        </p:nvSpPr>
        <p:spPr bwMode="auto">
          <a:xfrm>
            <a:off x="1967475" y="2513164"/>
            <a:ext cx="5626100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解：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设白键有</a:t>
            </a:r>
            <a:r>
              <a:rPr lang="en-US" altLang="zh-CN" sz="2400" b="1" i="1" dirty="0" smtClean="0">
                <a:latin typeface="Times New Roman" pitchFamily="18" charset="0"/>
                <a:sym typeface="宋体" pitchFamily="2" charset="-122"/>
              </a:rPr>
              <a:t>x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个。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2699792" y="3291830"/>
            <a:ext cx="3832225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= 16+36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" name="TextBox 11"/>
          <p:cNvSpPr txBox="1">
            <a:spLocks noChangeArrowheads="1"/>
          </p:cNvSpPr>
          <p:nvPr/>
        </p:nvSpPr>
        <p:spPr bwMode="auto">
          <a:xfrm>
            <a:off x="2699792" y="3651870"/>
            <a:ext cx="1152128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i="1" dirty="0" smtClean="0">
                <a:latin typeface="Times New Roman" pitchFamily="18" charset="0"/>
                <a:sym typeface="宋体" pitchFamily="2" charset="-122"/>
              </a:rPr>
              <a:t>x 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= 52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4" name="TextBox 11"/>
          <p:cNvSpPr txBox="1">
            <a:spLocks noChangeArrowheads="1"/>
          </p:cNvSpPr>
          <p:nvPr/>
        </p:nvSpPr>
        <p:spPr bwMode="auto">
          <a:xfrm>
            <a:off x="2502645" y="4056608"/>
            <a:ext cx="3725539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答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：白键有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52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个。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35" name="TextBox 22"/>
          <p:cNvSpPr txBox="1">
            <a:spLocks noChangeArrowheads="1"/>
          </p:cNvSpPr>
          <p:nvPr/>
        </p:nvSpPr>
        <p:spPr bwMode="auto">
          <a:xfrm>
            <a:off x="877023" y="1894061"/>
            <a:ext cx="73789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白键个数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-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黑键个数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 = 16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白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键个数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-16=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黑键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个数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38" name="TextBox 11"/>
          <p:cNvSpPr txBox="1">
            <a:spLocks noChangeArrowheads="1"/>
          </p:cNvSpPr>
          <p:nvPr/>
        </p:nvSpPr>
        <p:spPr bwMode="auto">
          <a:xfrm>
            <a:off x="4462239" y="2931790"/>
            <a:ext cx="2486025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 </a:t>
            </a:r>
            <a:r>
              <a:rPr lang="en-US" altLang="zh-CN" sz="2400" b="1" i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-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1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6 = 36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9" name="TextBox 11"/>
          <p:cNvSpPr txBox="1">
            <a:spLocks noChangeArrowheads="1"/>
          </p:cNvSpPr>
          <p:nvPr/>
        </p:nvSpPr>
        <p:spPr bwMode="auto">
          <a:xfrm>
            <a:off x="5148064" y="3624112"/>
            <a:ext cx="1152128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i="1" dirty="0" smtClean="0">
                <a:latin typeface="Times New Roman" pitchFamily="18" charset="0"/>
                <a:sym typeface="宋体" pitchFamily="2" charset="-122"/>
              </a:rPr>
              <a:t>x 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= 52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0" name="TextBox 11"/>
          <p:cNvSpPr txBox="1">
            <a:spLocks noChangeArrowheads="1"/>
          </p:cNvSpPr>
          <p:nvPr/>
        </p:nvSpPr>
        <p:spPr bwMode="auto">
          <a:xfrm>
            <a:off x="5168267" y="3264520"/>
            <a:ext cx="2500077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= 16+36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7" grpId="0" animBg="1"/>
      <p:bldP spid="28" grpId="0" animBg="1"/>
      <p:bldP spid="30" grpId="0"/>
      <p:bldP spid="31" grpId="0"/>
      <p:bldP spid="32" grpId="0"/>
      <p:bldP spid="33" grpId="0"/>
      <p:bldP spid="34" grpId="0"/>
      <p:bldP spid="35" grpId="0"/>
      <p:bldP spid="38" grpId="0"/>
      <p:bldP spid="39" grpId="0"/>
      <p:bldP spid="40" grpId="0"/>
    </p:bldLst>
  </p:timing>
</p:sld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704</Words>
  <Application>Microsoft Office PowerPoint</Application>
  <PresentationFormat>全屏显示(16:9)</PresentationFormat>
  <Paragraphs>104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Calibri</vt:lpstr>
      <vt:lpstr>Microsoft JhengHei</vt:lpstr>
      <vt:lpstr>黑体</vt:lpstr>
      <vt:lpstr>幼圆</vt:lpstr>
      <vt:lpstr>楷体</vt:lpstr>
      <vt:lpstr>微软雅黑</vt:lpstr>
      <vt:lpstr>Times New Roman</vt:lpstr>
      <vt:lpstr>3_Office 主题</vt:lpstr>
      <vt:lpstr>5_Office 主题</vt:lpstr>
      <vt:lpstr>4_Office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24</cp:revision>
  <dcterms:created xsi:type="dcterms:W3CDTF">2017-03-17T02:28:00Z</dcterms:created>
  <dcterms:modified xsi:type="dcterms:W3CDTF">2019-10-14T02:25:09Z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